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4"/>
  </p:notesMasterIdLst>
  <p:sldIdLst>
    <p:sldId id="256" r:id="rId2"/>
    <p:sldId id="463" r:id="rId3"/>
    <p:sldId id="398" r:id="rId4"/>
    <p:sldId id="411" r:id="rId5"/>
    <p:sldId id="464" r:id="rId6"/>
    <p:sldId id="412" r:id="rId7"/>
    <p:sldId id="491" r:id="rId8"/>
    <p:sldId id="492" r:id="rId9"/>
    <p:sldId id="493" r:id="rId10"/>
    <p:sldId id="490" r:id="rId11"/>
    <p:sldId id="465" r:id="rId12"/>
    <p:sldId id="420" r:id="rId13"/>
    <p:sldId id="413" r:id="rId14"/>
    <p:sldId id="479" r:id="rId15"/>
    <p:sldId id="485" r:id="rId16"/>
    <p:sldId id="419" r:id="rId17"/>
    <p:sldId id="414" r:id="rId18"/>
    <p:sldId id="466" r:id="rId19"/>
    <p:sldId id="462" r:id="rId20"/>
    <p:sldId id="478" r:id="rId21"/>
    <p:sldId id="480" r:id="rId22"/>
    <p:sldId id="481" r:id="rId23"/>
    <p:sldId id="483" r:id="rId24"/>
    <p:sldId id="482" r:id="rId25"/>
    <p:sldId id="484" r:id="rId26"/>
    <p:sldId id="489" r:id="rId27"/>
    <p:sldId id="494" r:id="rId28"/>
    <p:sldId id="486" r:id="rId29"/>
    <p:sldId id="399" r:id="rId30"/>
    <p:sldId id="409" r:id="rId31"/>
    <p:sldId id="487" r:id="rId32"/>
    <p:sldId id="4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4" d="100"/>
          <a:sy n="84" d="100"/>
        </p:scale>
        <p:origin x="10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28</a:t>
            </a:fld>
            <a:endParaRPr lang="en-US" dirty="0"/>
          </a:p>
        </p:txBody>
      </p:sp>
    </p:spTree>
    <p:extLst>
      <p:ext uri="{BB962C8B-B14F-4D97-AF65-F5344CB8AC3E}">
        <p14:creationId xmlns:p14="http://schemas.microsoft.com/office/powerpoint/2010/main" val="1262696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1414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497781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Corporate_S4HANA_Training_Anubhav/blob/master/Day%208/CDS%20Table%20Func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hyperlink" Target="https://help.sap.com/viewer/cc0c305d2fab47bd808adcad3ca7ee9d/1709%20000/en-US/b6ebf90fe4794444a08fdd0d55220fe0.html" TargetMode="External"/><Relationship Id="rId4" Type="http://schemas.openxmlformats.org/officeDocument/2006/relationships/hyperlink" Target="https://github.com/soyuztechnologies/Corporate_S4HANA_Training_Anubhav/blob/master/Day%208/CDS%20BOPF%20Scenario.tx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Corporate_S4HANA_Training_Anubhav/blob/master/Day%208/CDS%20Hierarchy%20Scenario.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ABAP on Hana  &amp;</a:t>
            </a:r>
          </a:p>
          <a:p>
            <a:r>
              <a:rPr lang="en-US" sz="5400" b="1" cap="all" spc="-150" dirty="0">
                <a:solidFill>
                  <a:schemeClr val="accent3"/>
                </a:solidFill>
              </a:rPr>
              <a:t>s/4hana trainings</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11</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275017" y="1028343"/>
            <a:ext cx="11835612" cy="400110"/>
          </a:xfrm>
          <a:prstGeom prst="rect">
            <a:avLst/>
          </a:prstGeom>
        </p:spPr>
        <p:txBody>
          <a:bodyPr wrap="square">
            <a:spAutoFit/>
          </a:bodyPr>
          <a:lstStyle/>
          <a:p>
            <a:r>
              <a:rPr lang="en-US" sz="2000" dirty="0">
                <a:solidFill>
                  <a:srgbClr val="3C3C3C"/>
                </a:solidFill>
                <a:hlinkClick r:id="rId3"/>
              </a:rPr>
              <a:t>CDS Table Function Code</a:t>
            </a:r>
            <a:endParaRPr lang="en-US" sz="2000" dirty="0">
              <a:solidFill>
                <a:srgbClr val="3C3C3C"/>
              </a:solidFill>
            </a:endParaRPr>
          </a:p>
        </p:txBody>
      </p:sp>
      <p:pic>
        <p:nvPicPr>
          <p:cNvPr id="6152" name="Picture 8" descr="Free Vector | Businessman entrepreneur working at office de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291" y="585932"/>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384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CDS BOPF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3"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1102903"/>
            <a:ext cx="11545200" cy="2134800"/>
          </a:xfrm>
          <a:prstGeom prst="rect">
            <a:avLst/>
          </a:prstGeom>
        </p:spPr>
      </p:pic>
      <p:sp>
        <p:nvSpPr>
          <p:cNvPr id="3" name="Rectangle 2"/>
          <p:cNvSpPr/>
          <p:nvPr/>
        </p:nvSpPr>
        <p:spPr>
          <a:xfrm>
            <a:off x="503583" y="3996323"/>
            <a:ext cx="11050189" cy="923330"/>
          </a:xfrm>
          <a:prstGeom prst="rect">
            <a:avLst/>
          </a:prstGeom>
        </p:spPr>
        <p:txBody>
          <a:bodyPr wrap="square">
            <a:spAutoFit/>
          </a:bodyPr>
          <a:lstStyle/>
          <a:p>
            <a:r>
              <a:rPr lang="en-US" dirty="0">
                <a:solidFill>
                  <a:srgbClr val="202124"/>
                </a:solidFill>
              </a:rPr>
              <a:t>The Business Object Processing Framework is an ABAP OO-based framework that provides a set of generic services and functionalities to speed up, standardize, and modularize your development. </a:t>
            </a:r>
            <a:r>
              <a:rPr lang="en-US" b="1" dirty="0">
                <a:solidFill>
                  <a:srgbClr val="202124"/>
                </a:solidFill>
              </a:rPr>
              <a:t>BOPF</a:t>
            </a:r>
            <a:r>
              <a:rPr lang="en-US" dirty="0">
                <a:solidFill>
                  <a:srgbClr val="202124"/>
                </a:solidFill>
              </a:rPr>
              <a:t> manages the entire life cycle of your business objects and covers all aspects of your business application development.</a:t>
            </a:r>
            <a:endParaRPr lang="en-US" dirty="0"/>
          </a:p>
        </p:txBody>
      </p:sp>
    </p:spTree>
    <p:extLst>
      <p:ext uri="{BB962C8B-B14F-4D97-AF65-F5344CB8AC3E}">
        <p14:creationId xmlns:p14="http://schemas.microsoft.com/office/powerpoint/2010/main" val="3595487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Development flow &amp; Artifacts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8" name="Group 7"/>
          <p:cNvGrpSpPr/>
          <p:nvPr/>
        </p:nvGrpSpPr>
        <p:grpSpPr>
          <a:xfrm>
            <a:off x="1342705" y="332189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4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2" name="Rounded Rectangle 11"/>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3" name="Rounded Rectangle 12"/>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 Definition</a:t>
                </a:r>
              </a:p>
            </p:txBody>
          </p:sp>
        </p:grpSp>
        <p:cxnSp>
          <p:nvCxnSpPr>
            <p:cNvPr id="11" name="Straight Connector 10"/>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349176" y="5565241"/>
            <a:ext cx="1334377" cy="875180"/>
            <a:chOff x="3270480" y="5441054"/>
            <a:chExt cx="1404970" cy="875586"/>
          </a:xfrm>
        </p:grpSpPr>
        <p:sp>
          <p:nvSpPr>
            <p:cNvPr id="16" name="Can 15"/>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7" name="Can 16"/>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8" name="Can 17"/>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Database</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 table</a:t>
              </a:r>
            </a:p>
          </p:txBody>
        </p:sp>
      </p:grpSp>
      <p:grpSp>
        <p:nvGrpSpPr>
          <p:cNvPr id="19" name="Group 18"/>
          <p:cNvGrpSpPr/>
          <p:nvPr/>
        </p:nvGrpSpPr>
        <p:grpSpPr>
          <a:xfrm>
            <a:off x="1598032" y="3907931"/>
            <a:ext cx="2666427" cy="774853"/>
            <a:chOff x="1518980" y="3619431"/>
            <a:chExt cx="2667661" cy="775211"/>
          </a:xfrm>
        </p:grpSpPr>
        <p:grpSp>
          <p:nvGrpSpPr>
            <p:cNvPr id="20" name="Group 19"/>
            <p:cNvGrpSpPr/>
            <p:nvPr/>
          </p:nvGrpSpPr>
          <p:grpSpPr>
            <a:xfrm>
              <a:off x="1518980" y="3619431"/>
              <a:ext cx="1512524" cy="775211"/>
              <a:chOff x="1832306" y="2686410"/>
              <a:chExt cx="1649745" cy="871606"/>
            </a:xfrm>
          </p:grpSpPr>
          <p:sp>
            <p:nvSpPr>
              <p:cNvPr id="23" name="Rounded Rectangle 22"/>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4" name="Rounded Rectangle 23"/>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Metadata Extension</a:t>
                </a:r>
              </a:p>
            </p:txBody>
          </p:sp>
        </p:grpSp>
        <p:cxnSp>
          <p:nvCxnSpPr>
            <p:cNvPr id="21" name="Straight Connector 20"/>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458869" y="3842685"/>
              <a:ext cx="314189"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enrich</a:t>
              </a:r>
            </a:p>
          </p:txBody>
        </p:sp>
      </p:grpSp>
      <p:grpSp>
        <p:nvGrpSpPr>
          <p:cNvPr id="26" name="Group 25"/>
          <p:cNvGrpSpPr/>
          <p:nvPr/>
        </p:nvGrpSpPr>
        <p:grpSpPr>
          <a:xfrm>
            <a:off x="4355643" y="2589567"/>
            <a:ext cx="1610258" cy="1318366"/>
            <a:chOff x="4292734" y="2300455"/>
            <a:chExt cx="1611004" cy="1318976"/>
          </a:xfrm>
        </p:grpSpPr>
        <p:sp>
          <p:nvSpPr>
            <p:cNvPr id="27" name="Rounded Rectangle 26"/>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OData Service</a:t>
              </a:r>
            </a:p>
          </p:txBody>
        </p:sp>
        <p:cxnSp>
          <p:nvCxnSpPr>
            <p:cNvPr id="28" name="Straight Arrow Connector 27"/>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986820" y="3172132"/>
              <a:ext cx="916918"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generate / publish</a:t>
              </a:r>
            </a:p>
          </p:txBody>
        </p:sp>
      </p:grpSp>
      <p:grpSp>
        <p:nvGrpSpPr>
          <p:cNvPr id="30" name="Group 29"/>
          <p:cNvGrpSpPr/>
          <p:nvPr/>
        </p:nvGrpSpPr>
        <p:grpSpPr>
          <a:xfrm>
            <a:off x="5780586" y="3036550"/>
            <a:ext cx="3848740" cy="3397319"/>
            <a:chOff x="5703469" y="2747645"/>
            <a:chExt cx="3850522" cy="3398892"/>
          </a:xfrm>
        </p:grpSpPr>
        <p:cxnSp>
          <p:nvCxnSpPr>
            <p:cNvPr id="31" name="Straight Connector 30"/>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5" name="Group 34"/>
            <p:cNvGrpSpPr/>
            <p:nvPr/>
          </p:nvGrpSpPr>
          <p:grpSpPr>
            <a:xfrm>
              <a:off x="7077751" y="2747645"/>
              <a:ext cx="1207922" cy="583010"/>
              <a:chOff x="7672481" y="2732777"/>
              <a:chExt cx="1207922" cy="583010"/>
            </a:xfrm>
          </p:grpSpPr>
          <p:sp>
            <p:nvSpPr>
              <p:cNvPr id="41" name="Rounded Rectangle 40"/>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4" name="Rounded Rectangle 43"/>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Search Object(s)</a:t>
                </a:r>
              </a:p>
            </p:txBody>
          </p:sp>
        </p:grpSp>
        <p:grpSp>
          <p:nvGrpSpPr>
            <p:cNvPr id="36" name="Group 35"/>
            <p:cNvGrpSpPr/>
            <p:nvPr/>
          </p:nvGrpSpPr>
          <p:grpSpPr>
            <a:xfrm>
              <a:off x="7127284" y="5270951"/>
              <a:ext cx="1108856" cy="875586"/>
              <a:chOff x="7511210" y="5375027"/>
              <a:chExt cx="1108856" cy="875586"/>
            </a:xfrm>
          </p:grpSpPr>
          <p:sp>
            <p:nvSpPr>
              <p:cNvPr id="38" name="Can 37"/>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39" name="Can 38"/>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grpSp>
        <p:sp>
          <p:nvSpPr>
            <p:cNvPr id="37" name="Oval 36"/>
            <p:cNvSpPr/>
            <p:nvPr/>
          </p:nvSpPr>
          <p:spPr bwMode="gray">
            <a:xfrm rot="16200000">
              <a:off x="6126899" y="3828474"/>
              <a:ext cx="756000" cy="288000"/>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700" kern="0" dirty="0">
                  <a:solidFill>
                    <a:schemeClr val="accent2"/>
                  </a:solidFill>
                  <a:ea typeface="Arial Unicode MS" pitchFamily="34" charset="-128"/>
                  <a:cs typeface="Arial Unicode MS" pitchFamily="34" charset="-128"/>
                </a:rPr>
                <a:t>generate</a:t>
              </a:r>
            </a:p>
          </p:txBody>
        </p:sp>
      </p:grpSp>
      <p:grpSp>
        <p:nvGrpSpPr>
          <p:cNvPr id="45" name="Group 44"/>
          <p:cNvGrpSpPr/>
          <p:nvPr/>
        </p:nvGrpSpPr>
        <p:grpSpPr>
          <a:xfrm>
            <a:off x="1779032" y="1362808"/>
            <a:ext cx="3240346" cy="1241364"/>
            <a:chOff x="1840505" y="1297908"/>
            <a:chExt cx="3241846" cy="1241938"/>
          </a:xfrm>
        </p:grpSpPr>
        <p:cxnSp>
          <p:nvCxnSpPr>
            <p:cNvPr id="46" name="Elbow Connector 45"/>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840505" y="1297908"/>
              <a:ext cx="2277333" cy="1008000"/>
              <a:chOff x="6779445" y="439928"/>
              <a:chExt cx="2277333" cy="1120090"/>
            </a:xfrm>
          </p:grpSpPr>
          <p:pic>
            <p:nvPicPr>
              <p:cNvPr id="49" name="Picture 48"/>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0" name="TextBox 49"/>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dirty="0"/>
                  <a:t>SAP Fiori Elements, …</a:t>
                </a:r>
              </a:p>
            </p:txBody>
          </p:sp>
        </p:grpSp>
        <p:sp>
          <p:nvSpPr>
            <p:cNvPr id="48" name="TextBox 47"/>
            <p:cNvSpPr txBox="1"/>
            <p:nvPr/>
          </p:nvSpPr>
          <p:spPr>
            <a:xfrm>
              <a:off x="4329599" y="1603050"/>
              <a:ext cx="46807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consume</a:t>
              </a:r>
            </a:p>
          </p:txBody>
        </p:sp>
      </p:grpSp>
      <p:grpSp>
        <p:nvGrpSpPr>
          <p:cNvPr id="51" name="Group 50"/>
          <p:cNvGrpSpPr/>
          <p:nvPr/>
        </p:nvGrpSpPr>
        <p:grpSpPr>
          <a:xfrm>
            <a:off x="8297941" y="4514335"/>
            <a:ext cx="1331384" cy="786748"/>
            <a:chOff x="8221991" y="4226115"/>
            <a:chExt cx="1332000" cy="787112"/>
          </a:xfrm>
        </p:grpSpPr>
        <p:sp>
          <p:nvSpPr>
            <p:cNvPr id="52" name="Rounded Rectangle 51"/>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Custom ABAP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Logic</a:t>
              </a:r>
            </a:p>
          </p:txBody>
        </p:sp>
        <p:cxnSp>
          <p:nvCxnSpPr>
            <p:cNvPr id="53" name="Straight Connector 52"/>
            <p:cNvCxnSpPr>
              <a:stCxn id="34" idx="2"/>
              <a:endCxn id="52" idx="0"/>
            </p:cNvCxnSpPr>
            <p:nvPr/>
          </p:nvCxnSpPr>
          <p:spPr>
            <a:xfrm flipH="1">
              <a:off x="8887991" y="4226115"/>
              <a:ext cx="0" cy="311018"/>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926112" y="4295832"/>
              <a:ext cx="53219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implement</a:t>
              </a:r>
            </a:p>
          </p:txBody>
        </p:sp>
      </p:grpSp>
    </p:spTree>
    <p:extLst>
      <p:ext uri="{BB962C8B-B14F-4D97-AF65-F5344CB8AC3E}">
        <p14:creationId xmlns:p14="http://schemas.microsoft.com/office/powerpoint/2010/main" val="260179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Business Object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050" name="Picture 2" descr="https://community.sap.com/images/blta6bfe20e4b6fee33/bopf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80" y="3233188"/>
            <a:ext cx="6210300" cy="34004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1765" y="1028343"/>
            <a:ext cx="11835612" cy="1754326"/>
          </a:xfrm>
          <a:prstGeom prst="rect">
            <a:avLst/>
          </a:prstGeom>
        </p:spPr>
        <p:txBody>
          <a:bodyPr wrap="square">
            <a:spAutoFit/>
          </a:bodyPr>
          <a:lstStyle/>
          <a:p>
            <a:r>
              <a:rPr lang="en-US" dirty="0">
                <a:solidFill>
                  <a:srgbClr val="3C3C3C"/>
                </a:solidFill>
              </a:rPr>
              <a:t>The </a:t>
            </a:r>
            <a:r>
              <a:rPr lang="en-US" b="1" dirty="0">
                <a:solidFill>
                  <a:srgbClr val="3C3C3C"/>
                </a:solidFill>
              </a:rPr>
              <a:t>business objects </a:t>
            </a:r>
            <a:r>
              <a:rPr lang="en-US" dirty="0">
                <a:solidFill>
                  <a:srgbClr val="3C3C3C"/>
                </a:solidFill>
              </a:rPr>
              <a:t>are the basic units of the BOPF-based programming model. Business applications or processes operate on certain business objects. A business object is represented as a hierarchical tree of nodes. A single node includes a set of semantically related business object data and the corresponding business logic. On the technical level, each node is implemented with a regular Dictionary table, where each node instance corresponds to a single table entry (table rows). Nodes, attributes, and alternative keys set up the </a:t>
            </a:r>
            <a:r>
              <a:rPr lang="en-US" b="1" dirty="0">
                <a:solidFill>
                  <a:srgbClr val="3C3C3C"/>
                </a:solidFill>
              </a:rPr>
              <a:t>data part</a:t>
            </a:r>
            <a:r>
              <a:rPr lang="en-US" dirty="0">
                <a:solidFill>
                  <a:srgbClr val="3C3C3C"/>
                </a:solidFill>
              </a:rPr>
              <a:t> of a business object. Again from a technical viewpoint, attributes form the columns of the table. A node serves as an anchor point for connecting the business logic of the business object.</a:t>
            </a:r>
          </a:p>
        </p:txBody>
      </p:sp>
    </p:spTree>
    <p:extLst>
      <p:ext uri="{BB962C8B-B14F-4D97-AF65-F5344CB8AC3E}">
        <p14:creationId xmlns:p14="http://schemas.microsoft.com/office/powerpoint/2010/main" val="752654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Transactional UX App with CDS &amp; BOPF </a:t>
            </a:r>
          </a:p>
          <a:p>
            <a:r>
              <a:rPr lang="en-US" sz="3600" b="1" dirty="0">
                <a:latin typeface="Cooper Black" panose="0208090404030B020404" pitchFamily="18" charset="0"/>
              </a:rPr>
              <a:t>With Draft Functionality</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6"/>
          <p:cNvPicPr>
            <a:picLocks noChangeAspect="1"/>
          </p:cNvPicPr>
          <p:nvPr/>
        </p:nvPicPr>
        <p:blipFill rotWithShape="1">
          <a:blip r:embed="rId3"/>
          <a:srcRect r="22065" b="7404"/>
          <a:stretch/>
        </p:blipFill>
        <p:spPr>
          <a:xfrm>
            <a:off x="3817021" y="1647411"/>
            <a:ext cx="3764537" cy="4098803"/>
          </a:xfrm>
          <a:prstGeom prst="rect">
            <a:avLst/>
          </a:prstGeom>
          <a:ln w="12700">
            <a:solidFill>
              <a:srgbClr val="2E3751"/>
            </a:solidFill>
          </a:ln>
          <a:effectLst/>
        </p:spPr>
      </p:pic>
      <p:sp>
        <p:nvSpPr>
          <p:cNvPr id="9" name="Rounded Rectangle 8"/>
          <p:cNvSpPr/>
          <p:nvPr/>
        </p:nvSpPr>
        <p:spPr bwMode="gray">
          <a:xfrm>
            <a:off x="505297" y="1743370"/>
            <a:ext cx="2505319" cy="323502"/>
          </a:xfrm>
          <a:prstGeom prst="roundRect">
            <a:avLst>
              <a:gd name="adj" fmla="val 50000"/>
            </a:avLst>
          </a:prstGeom>
          <a:noFill/>
          <a:ln w="9525" algn="ctr">
            <a:solidFill>
              <a:schemeClr val="accent6">
                <a:lumMod val="50000"/>
              </a:schemeClr>
            </a:solidFill>
            <a:prstDash val="solid"/>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GB" sz="1400" kern="0" dirty="0">
                <a:solidFill>
                  <a:schemeClr val="accent6">
                    <a:lumMod val="50000"/>
                  </a:schemeClr>
                </a:solidFill>
                <a:ea typeface="Arial Narrow" charset="0"/>
                <a:cs typeface="Arial Narrow" charset="0"/>
              </a:rPr>
              <a:t>Access Control</a:t>
            </a:r>
          </a:p>
        </p:txBody>
      </p:sp>
      <p:grpSp>
        <p:nvGrpSpPr>
          <p:cNvPr id="10" name="Group 9"/>
          <p:cNvGrpSpPr/>
          <p:nvPr/>
        </p:nvGrpSpPr>
        <p:grpSpPr>
          <a:xfrm>
            <a:off x="3753804" y="1945826"/>
            <a:ext cx="2974942" cy="129386"/>
            <a:chOff x="4382180" y="3061155"/>
            <a:chExt cx="2976319" cy="129446"/>
          </a:xfrm>
        </p:grpSpPr>
        <p:sp>
          <p:nvSpPr>
            <p:cNvPr id="11" name="Pie 10"/>
            <p:cNvSpPr/>
            <p:nvPr/>
          </p:nvSpPr>
          <p:spPr bwMode="gray">
            <a:xfrm>
              <a:off x="4382180" y="3061155"/>
              <a:ext cx="119291" cy="129443"/>
            </a:xfrm>
            <a:prstGeom prst="pie">
              <a:avLst>
                <a:gd name="adj1" fmla="val 5399995"/>
                <a:gd name="adj2" fmla="val 1620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2" name="Straight Connector 11"/>
            <p:cNvCxnSpPr/>
            <p:nvPr/>
          </p:nvCxnSpPr>
          <p:spPr>
            <a:xfrm flipV="1">
              <a:off x="4441824" y="3190600"/>
              <a:ext cx="2916675" cy="1"/>
            </a:xfrm>
            <a:prstGeom prst="line">
              <a:avLst/>
            </a:prstGeom>
            <a:ln w="63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Rounded Rectangle 12"/>
          <p:cNvSpPr/>
          <p:nvPr/>
        </p:nvSpPr>
        <p:spPr bwMode="gray">
          <a:xfrm>
            <a:off x="505297" y="4176272"/>
            <a:ext cx="2505319"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grpSp>
        <p:nvGrpSpPr>
          <p:cNvPr id="14" name="Group 13"/>
          <p:cNvGrpSpPr/>
          <p:nvPr/>
        </p:nvGrpSpPr>
        <p:grpSpPr>
          <a:xfrm>
            <a:off x="3753802" y="4264025"/>
            <a:ext cx="1427302" cy="129386"/>
            <a:chOff x="4382180" y="3061155"/>
            <a:chExt cx="1427963" cy="129446"/>
          </a:xfrm>
        </p:grpSpPr>
        <p:sp>
          <p:nvSpPr>
            <p:cNvPr id="15" name="Pie 14"/>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6" name="Straight Connector 15"/>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Rounded Rectangle 16"/>
          <p:cNvSpPr/>
          <p:nvPr/>
        </p:nvSpPr>
        <p:spPr bwMode="gray">
          <a:xfrm>
            <a:off x="505297" y="2959820"/>
            <a:ext cx="2505319" cy="323502"/>
          </a:xfrm>
          <a:prstGeom prst="roundRect">
            <a:avLst>
              <a:gd name="adj" fmla="val 50000"/>
            </a:avLst>
          </a:prstGeom>
          <a:noFill/>
          <a:ln w="9525" algn="ctr">
            <a:solidFill>
              <a:schemeClr val="accent3">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3">
                    <a:lumMod val="75000"/>
                  </a:schemeClr>
                </a:solidFill>
                <a:ea typeface="Arial Unicode MS" pitchFamily="34" charset="-128"/>
                <a:cs typeface="Arial Unicode MS" pitchFamily="34" charset="-128"/>
              </a:rPr>
              <a:t>Search enablement</a:t>
            </a:r>
          </a:p>
        </p:txBody>
      </p:sp>
      <p:grpSp>
        <p:nvGrpSpPr>
          <p:cNvPr id="18" name="Group 17"/>
          <p:cNvGrpSpPr/>
          <p:nvPr/>
        </p:nvGrpSpPr>
        <p:grpSpPr>
          <a:xfrm>
            <a:off x="3753803" y="2564699"/>
            <a:ext cx="1679243" cy="129383"/>
            <a:chOff x="4382180" y="3061155"/>
            <a:chExt cx="1680022" cy="129443"/>
          </a:xfrm>
        </p:grpSpPr>
        <p:sp>
          <p:nvSpPr>
            <p:cNvPr id="19" name="Pie 18"/>
            <p:cNvSpPr/>
            <p:nvPr/>
          </p:nvSpPr>
          <p:spPr bwMode="gray">
            <a:xfrm>
              <a:off x="4382180" y="3061155"/>
              <a:ext cx="119291" cy="129443"/>
            </a:xfrm>
            <a:prstGeom prst="pie">
              <a:avLst>
                <a:gd name="adj1" fmla="val 5399995"/>
                <a:gd name="adj2" fmla="val 16200000"/>
              </a:avLst>
            </a:prstGeom>
            <a:solidFill>
              <a:schemeClr val="accent3">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0" name="Straight Connector 19"/>
            <p:cNvCxnSpPr/>
            <p:nvPr/>
          </p:nvCxnSpPr>
          <p:spPr>
            <a:xfrm flipV="1">
              <a:off x="4441826" y="3181170"/>
              <a:ext cx="1620376" cy="1"/>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Rounded Rectangle 20"/>
          <p:cNvSpPr/>
          <p:nvPr/>
        </p:nvSpPr>
        <p:spPr bwMode="gray">
          <a:xfrm>
            <a:off x="505297" y="2351595"/>
            <a:ext cx="2505319" cy="323502"/>
          </a:xfrm>
          <a:prstGeom prst="roundRect">
            <a:avLst>
              <a:gd name="adj" fmla="val 50000"/>
            </a:avLst>
          </a:prstGeom>
          <a:noFill/>
          <a:ln w="9525" algn="ctr">
            <a:solidFill>
              <a:schemeClr val="accent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UI semantic</a:t>
            </a:r>
          </a:p>
        </p:txBody>
      </p:sp>
      <p:grpSp>
        <p:nvGrpSpPr>
          <p:cNvPr id="22" name="Group 21"/>
          <p:cNvGrpSpPr/>
          <p:nvPr/>
        </p:nvGrpSpPr>
        <p:grpSpPr>
          <a:xfrm>
            <a:off x="3753804" y="2313861"/>
            <a:ext cx="2075137" cy="129383"/>
            <a:chOff x="4382180" y="3061155"/>
            <a:chExt cx="2076092" cy="129443"/>
          </a:xfrm>
        </p:grpSpPr>
        <p:sp>
          <p:nvSpPr>
            <p:cNvPr id="23" name="Pie 22"/>
            <p:cNvSpPr/>
            <p:nvPr/>
          </p:nvSpPr>
          <p:spPr bwMode="gray">
            <a:xfrm>
              <a:off x="4382180" y="3061155"/>
              <a:ext cx="119291" cy="129443"/>
            </a:xfrm>
            <a:prstGeom prst="pie">
              <a:avLst>
                <a:gd name="adj1" fmla="val 5399995"/>
                <a:gd name="adj2" fmla="val 16200000"/>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4" name="Straight Connector 23"/>
            <p:cNvCxnSpPr>
              <a:stCxn id="23" idx="1"/>
            </p:cNvCxnSpPr>
            <p:nvPr/>
          </p:nvCxnSpPr>
          <p:spPr>
            <a:xfrm>
              <a:off x="4441810" y="3190598"/>
              <a:ext cx="2016462"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5" name="Rounded Rectangle 24"/>
          <p:cNvSpPr/>
          <p:nvPr/>
        </p:nvSpPr>
        <p:spPr bwMode="gray">
          <a:xfrm>
            <a:off x="505297" y="3568045"/>
            <a:ext cx="2505319"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5"/>
                </a:solidFill>
                <a:ea typeface="Arial Unicode MS" pitchFamily="34" charset="-128"/>
                <a:cs typeface="Arial Unicode MS" pitchFamily="34" charset="-128"/>
              </a:rPr>
              <a:t>Transactional enablement</a:t>
            </a:r>
          </a:p>
        </p:txBody>
      </p:sp>
      <p:grpSp>
        <p:nvGrpSpPr>
          <p:cNvPr id="26" name="Group 25"/>
          <p:cNvGrpSpPr/>
          <p:nvPr/>
        </p:nvGrpSpPr>
        <p:grpSpPr>
          <a:xfrm>
            <a:off x="3753804" y="2799064"/>
            <a:ext cx="1031392" cy="129383"/>
            <a:chOff x="4382180" y="3061166"/>
            <a:chExt cx="1031875" cy="129443"/>
          </a:xfrm>
        </p:grpSpPr>
        <p:sp>
          <p:nvSpPr>
            <p:cNvPr id="27" name="Pie 26"/>
            <p:cNvSpPr/>
            <p:nvPr/>
          </p:nvSpPr>
          <p:spPr bwMode="gray">
            <a:xfrm>
              <a:off x="4382180" y="3061166"/>
              <a:ext cx="119291" cy="129443"/>
            </a:xfrm>
            <a:prstGeom prst="pie">
              <a:avLst>
                <a:gd name="adj1" fmla="val 5399995"/>
                <a:gd name="adj2" fmla="val 1620000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8" name="Straight Connector 27"/>
            <p:cNvCxnSpPr/>
            <p:nvPr/>
          </p:nvCxnSpPr>
          <p:spPr>
            <a:xfrm flipV="1">
              <a:off x="4441826" y="3190602"/>
              <a:ext cx="972229"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29" name="Elbow Connector 28"/>
          <p:cNvCxnSpPr>
            <a:endCxn id="35" idx="0"/>
          </p:cNvCxnSpPr>
          <p:nvPr/>
        </p:nvCxnSpPr>
        <p:spPr>
          <a:xfrm>
            <a:off x="5949986" y="2378550"/>
            <a:ext cx="3355198" cy="904771"/>
          </a:xfrm>
          <a:prstGeom prst="bentConnector2">
            <a:avLst/>
          </a:prstGeom>
          <a:ln w="15875">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9" idx="3"/>
            <a:endCxn id="11" idx="2"/>
          </p:cNvCxnSpPr>
          <p:nvPr/>
        </p:nvCxnSpPr>
        <p:spPr>
          <a:xfrm>
            <a:off x="3010615" y="1905121"/>
            <a:ext cx="743188" cy="105399"/>
          </a:xfrm>
          <a:prstGeom prst="bentConnector3">
            <a:avLst>
              <a:gd name="adj1" fmla="val 24373"/>
            </a:avLst>
          </a:prstGeom>
          <a:ln w="63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1" idx="3"/>
            <a:endCxn id="23" idx="2"/>
          </p:cNvCxnSpPr>
          <p:nvPr/>
        </p:nvCxnSpPr>
        <p:spPr>
          <a:xfrm flipV="1">
            <a:off x="3010615" y="2378553"/>
            <a:ext cx="743188" cy="134794"/>
          </a:xfrm>
          <a:prstGeom prst="bentConnector3">
            <a:avLst>
              <a:gd name="adj1" fmla="val 21810"/>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7" idx="3"/>
            <a:endCxn id="19" idx="2"/>
          </p:cNvCxnSpPr>
          <p:nvPr/>
        </p:nvCxnSpPr>
        <p:spPr>
          <a:xfrm flipV="1">
            <a:off x="3010615" y="2629391"/>
            <a:ext cx="743188" cy="492181"/>
          </a:xfrm>
          <a:prstGeom prst="bentConnector3">
            <a:avLst>
              <a:gd name="adj1" fmla="val 39749"/>
            </a:avLst>
          </a:prstGeom>
          <a:ln w="63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3010615" y="2850301"/>
            <a:ext cx="743188" cy="866041"/>
          </a:xfrm>
          <a:prstGeom prst="bentConnector3">
            <a:avLst>
              <a:gd name="adj1" fmla="val 64522"/>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010615" y="4313220"/>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1599" y="3283322"/>
            <a:ext cx="4247167" cy="3375752"/>
          </a:xfrm>
          <a:prstGeom prst="rect">
            <a:avLst/>
          </a:prstGeom>
          <a:ln w="19050">
            <a:solidFill>
              <a:schemeClr val="bg1">
                <a:lumMod val="50000"/>
              </a:schemeClr>
            </a:solidFill>
          </a:ln>
        </p:spPr>
      </p:pic>
    </p:spTree>
    <p:extLst>
      <p:ext uri="{BB962C8B-B14F-4D97-AF65-F5344CB8AC3E}">
        <p14:creationId xmlns:p14="http://schemas.microsoft.com/office/powerpoint/2010/main" val="224524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p 10 Colleague illustrations - Free &amp; Premium vectors &amp;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036" y="950005"/>
            <a:ext cx="8031019" cy="5354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12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6" name="Rectangle 35"/>
          <p:cNvSpPr/>
          <p:nvPr/>
        </p:nvSpPr>
        <p:spPr>
          <a:xfrm>
            <a:off x="275017" y="1028343"/>
            <a:ext cx="11835612" cy="400110"/>
          </a:xfrm>
          <a:prstGeom prst="rect">
            <a:avLst/>
          </a:prstGeom>
        </p:spPr>
        <p:txBody>
          <a:bodyPr wrap="square">
            <a:spAutoFit/>
          </a:bodyPr>
          <a:lstStyle/>
          <a:p>
            <a:r>
              <a:rPr lang="en-US" sz="2000" dirty="0">
                <a:solidFill>
                  <a:srgbClr val="3C3C3C"/>
                </a:solidFill>
                <a:hlinkClick r:id="rId4"/>
              </a:rPr>
              <a:t>CDS BOPF Scenario</a:t>
            </a:r>
            <a:endParaRPr lang="en-US" sz="2000" dirty="0">
              <a:solidFill>
                <a:srgbClr val="3C3C3C"/>
              </a:solidFill>
            </a:endParaRPr>
          </a:p>
        </p:txBody>
      </p:sp>
      <p:sp>
        <p:nvSpPr>
          <p:cNvPr id="3" name="TextBox 2">
            <a:extLst>
              <a:ext uri="{FF2B5EF4-FFF2-40B4-BE49-F238E27FC236}">
                <a16:creationId xmlns:a16="http://schemas.microsoft.com/office/drawing/2014/main" id="{01905459-F150-4B34-9A0B-25CAC84E87D5}"/>
              </a:ext>
            </a:extLst>
          </p:cNvPr>
          <p:cNvSpPr txBox="1"/>
          <p:nvPr/>
        </p:nvSpPr>
        <p:spPr>
          <a:xfrm>
            <a:off x="419100" y="1592580"/>
            <a:ext cx="2423160" cy="2031325"/>
          </a:xfrm>
          <a:prstGeom prst="rect">
            <a:avLst/>
          </a:prstGeom>
          <a:noFill/>
        </p:spPr>
        <p:txBody>
          <a:bodyPr wrap="square" rtlCol="0">
            <a:spAutoFit/>
          </a:bodyPr>
          <a:lstStyle/>
          <a:p>
            <a:r>
              <a:rPr lang="en-US" dirty="0">
                <a:hlinkClick r:id="rId5"/>
              </a:rPr>
              <a:t>https://help.sap.com/viewer/cc0c305d2fab47bd808adcad3ca7ee9d/1709%20000/en-US/b6ebf90fe4794444a08fdd0d55220fe0.html</a:t>
            </a:r>
            <a:endParaRPr lang="en-US" dirty="0"/>
          </a:p>
          <a:p>
            <a:endParaRPr lang="en-US" dirty="0"/>
          </a:p>
        </p:txBody>
      </p:sp>
    </p:spTree>
    <p:extLst>
      <p:ext uri="{BB962C8B-B14F-4D97-AF65-F5344CB8AC3E}">
        <p14:creationId xmlns:p14="http://schemas.microsoft.com/office/powerpoint/2010/main" val="2970865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CDS Hierarchy </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71061" y="914544"/>
            <a:ext cx="11383617" cy="2308324"/>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CDS</a:t>
            </a:r>
            <a:r>
              <a:rPr lang="en-US" dirty="0">
                <a:solidFill>
                  <a:srgbClr val="202124"/>
                </a:solidFill>
                <a:latin typeface="arial" panose="020B0604020202020204" pitchFamily="34" charset="0"/>
              </a:rPr>
              <a:t> view provides a list of </a:t>
            </a:r>
            <a:r>
              <a:rPr lang="en-US" b="1" dirty="0">
                <a:solidFill>
                  <a:srgbClr val="202124"/>
                </a:solidFill>
                <a:latin typeface="arial" panose="020B0604020202020204" pitchFamily="34" charset="0"/>
              </a:rPr>
              <a:t>hierarchies</a:t>
            </a:r>
            <a:r>
              <a:rPr lang="en-US" dirty="0">
                <a:solidFill>
                  <a:srgbClr val="202124"/>
                </a:solidFill>
                <a:latin typeface="arial" panose="020B0604020202020204" pitchFamily="34" charset="0"/>
              </a:rPr>
              <a:t> which is known the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directory for this node view. Every single node belongs to exactly one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which can identified by one or multiple key fields of the node view.</a:t>
            </a:r>
          </a:p>
          <a:p>
            <a:r>
              <a:rPr lang="en-US" dirty="0">
                <a:solidFill>
                  <a:srgbClr val="202124"/>
                </a:solidFill>
                <a:latin typeface="arial" panose="020B0604020202020204" pitchFamily="34" charset="0"/>
              </a:rPr>
              <a:t> A </a:t>
            </a:r>
            <a:r>
              <a:rPr lang="en-US" b="1" dirty="0">
                <a:solidFill>
                  <a:srgbClr val="202124"/>
                </a:solidFill>
                <a:latin typeface="arial" panose="020B0604020202020204" pitchFamily="34" charset="0"/>
              </a:rPr>
              <a:t>hierarchy</a:t>
            </a:r>
            <a:r>
              <a:rPr lang="en-US" dirty="0">
                <a:solidFill>
                  <a:srgbClr val="202124"/>
                </a:solidFill>
                <a:latin typeface="arial" panose="020B0604020202020204" pitchFamily="34" charset="0"/>
              </a:rPr>
              <a:t> can have multiple root nodes.</a:t>
            </a:r>
          </a:p>
          <a:p>
            <a:pPr marL="285750" indent="-285750">
              <a:buFontTx/>
              <a:buChar char="-"/>
            </a:pPr>
            <a:r>
              <a:rPr lang="en-US" dirty="0"/>
              <a:t>Hierarchies allows to traverse data faster</a:t>
            </a:r>
          </a:p>
          <a:p>
            <a:pPr marL="285750" indent="-285750">
              <a:buFontTx/>
              <a:buChar char="-"/>
            </a:pPr>
            <a:r>
              <a:rPr lang="en-US" dirty="0"/>
              <a:t>They clearly explain the inter-relation between multiple object</a:t>
            </a:r>
          </a:p>
          <a:p>
            <a:pPr marL="285750" indent="-285750">
              <a:buFontTx/>
              <a:buChar char="-"/>
            </a:pPr>
            <a:r>
              <a:rPr lang="en-US" dirty="0"/>
              <a:t>Very helpful determining the parent child relationship</a:t>
            </a:r>
          </a:p>
          <a:p>
            <a:endParaRPr lang="en-US" dirty="0"/>
          </a:p>
        </p:txBody>
      </p:sp>
      <p:pic>
        <p:nvPicPr>
          <p:cNvPr id="3074" name="Picture 2" descr="Hierarchies in CDS (Core Data Services) Vi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178" y="3059598"/>
            <a:ext cx="458152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98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Types of Hierarchy</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2668874E-C0FA-4ADA-BBF6-2FE5710B408A}"/>
              </a:ext>
            </a:extLst>
          </p:cNvPr>
          <p:cNvSpPr txBox="1"/>
          <p:nvPr/>
        </p:nvSpPr>
        <p:spPr>
          <a:xfrm>
            <a:off x="196423" y="923734"/>
            <a:ext cx="11900954" cy="369332"/>
          </a:xfrm>
          <a:prstGeom prst="rect">
            <a:avLst/>
          </a:prstGeom>
          <a:noFill/>
        </p:spPr>
        <p:txBody>
          <a:bodyPr wrap="square" rtlCol="0">
            <a:spAutoFit/>
          </a:bodyPr>
          <a:lstStyle/>
          <a:p>
            <a:pPr lvl="1"/>
            <a:r>
              <a:rPr lang="en-US" dirty="0"/>
              <a:t>There are Two types of Hierarchy </a:t>
            </a:r>
          </a:p>
        </p:txBody>
      </p:sp>
      <p:grpSp>
        <p:nvGrpSpPr>
          <p:cNvPr id="6" name="Group 5"/>
          <p:cNvGrpSpPr/>
          <p:nvPr/>
        </p:nvGrpSpPr>
        <p:grpSpPr>
          <a:xfrm>
            <a:off x="4762809" y="1347830"/>
            <a:ext cx="2742565" cy="2742565"/>
            <a:chOff x="-227013" y="3985419"/>
            <a:chExt cx="2743200" cy="2743200"/>
          </a:xfrm>
        </p:grpSpPr>
        <p:sp>
          <p:nvSpPr>
            <p:cNvPr id="9" name="Oval 8"/>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0" name="Oval 9"/>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chemeClr val="bg1"/>
                  </a:solidFill>
                  <a:latin typeface="Arial Narrow" charset="0"/>
                  <a:ea typeface="Arial Narrow" charset="0"/>
                  <a:cs typeface="Arial Narrow" charset="0"/>
                </a:rPr>
                <a:t> CDS Hierarchy</a:t>
              </a:r>
            </a:p>
          </p:txBody>
        </p:sp>
      </p:grpSp>
      <p:sp>
        <p:nvSpPr>
          <p:cNvPr id="11" name="Rounded Rectangle 10"/>
          <p:cNvSpPr/>
          <p:nvPr/>
        </p:nvSpPr>
        <p:spPr bwMode="gray">
          <a:xfrm>
            <a:off x="2261797" y="452436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a:solidFill>
                  <a:schemeClr val="bg1"/>
                </a:solidFill>
                <a:ea typeface="Arial Unicode MS" pitchFamily="34" charset="-128"/>
                <a:cs typeface="Arial Unicode MS" pitchFamily="34" charset="-128"/>
              </a:rPr>
              <a:t>New Hierarchy</a:t>
            </a:r>
          </a:p>
        </p:txBody>
      </p:sp>
      <p:sp>
        <p:nvSpPr>
          <p:cNvPr id="12" name="Rounded Rectangle 11"/>
          <p:cNvSpPr/>
          <p:nvPr/>
        </p:nvSpPr>
        <p:spPr bwMode="gray">
          <a:xfrm>
            <a:off x="8351177" y="4610507"/>
            <a:ext cx="1997075" cy="713811"/>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kern="0" dirty="0">
                <a:solidFill>
                  <a:schemeClr val="bg1"/>
                </a:solidFill>
                <a:ea typeface="Arial Unicode MS" pitchFamily="34" charset="-128"/>
                <a:cs typeface="Arial Unicode MS" pitchFamily="34" charset="-128"/>
              </a:rPr>
              <a:t>Classical Hierarchy</a:t>
            </a:r>
          </a:p>
        </p:txBody>
      </p:sp>
      <p:cxnSp>
        <p:nvCxnSpPr>
          <p:cNvPr id="5" name="Elbow Connector 4"/>
          <p:cNvCxnSpPr>
            <a:stCxn id="9" idx="3"/>
            <a:endCxn id="11" idx="0"/>
          </p:cNvCxnSpPr>
          <p:nvPr/>
        </p:nvCxnSpPr>
        <p:spPr>
          <a:xfrm rot="5400000">
            <a:off x="3794587" y="3154505"/>
            <a:ext cx="835611" cy="19041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9" idx="5"/>
            <a:endCxn id="12" idx="0"/>
          </p:cNvCxnSpPr>
          <p:nvPr/>
        </p:nvCxnSpPr>
        <p:spPr>
          <a:xfrm rot="16200000" flipH="1">
            <a:off x="7765850" y="3026641"/>
            <a:ext cx="921751" cy="22459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8589463" y="801867"/>
            <a:ext cx="2652098" cy="2652098"/>
            <a:chOff x="1754187" y="3734594"/>
            <a:chExt cx="2209800" cy="2209800"/>
          </a:xfrm>
        </p:grpSpPr>
        <p:sp>
          <p:nvSpPr>
            <p:cNvPr id="16" name="Oval 15"/>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17" name="Oval 16"/>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646772"/>
                  </a:solidFill>
                  <a:latin typeface="Arial Narrow" charset="0"/>
                  <a:ea typeface="Arial Narrow" charset="0"/>
                  <a:cs typeface="Arial Narrow" charset="0"/>
                </a:rPr>
                <a:t>Creating Using Annotations</a:t>
              </a:r>
            </a:p>
          </p:txBody>
        </p:sp>
      </p:grpSp>
      <p:sp>
        <p:nvSpPr>
          <p:cNvPr id="18" name="Down Arrow 17"/>
          <p:cNvSpPr/>
          <p:nvPr/>
        </p:nvSpPr>
        <p:spPr>
          <a:xfrm rot="10800000">
            <a:off x="9800069" y="3502182"/>
            <a:ext cx="399415" cy="10652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rot="10800000">
            <a:off x="2715501" y="3557128"/>
            <a:ext cx="387433" cy="9374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824229" y="1471114"/>
            <a:ext cx="2015594" cy="2015594"/>
            <a:chOff x="1754187" y="3734594"/>
            <a:chExt cx="2209800" cy="2209800"/>
          </a:xfrm>
        </p:grpSpPr>
        <p:sp>
          <p:nvSpPr>
            <p:cNvPr id="24" name="Oval 23"/>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25" name="Oval 24"/>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646772"/>
                  </a:solidFill>
                  <a:latin typeface="Arial Narrow" charset="0"/>
                  <a:ea typeface="Arial Narrow" charset="0"/>
                  <a:cs typeface="Arial Narrow" charset="0"/>
                </a:rPr>
                <a:t>Creating by syntax</a:t>
              </a:r>
            </a:p>
          </p:txBody>
        </p:sp>
      </p:grpSp>
    </p:spTree>
    <p:extLst>
      <p:ext uri="{BB962C8B-B14F-4D97-AF65-F5344CB8AC3E}">
        <p14:creationId xmlns:p14="http://schemas.microsoft.com/office/powerpoint/2010/main" val="149805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End to End Hierarchy Scenario</a:t>
            </a:r>
          </a:p>
        </p:txBody>
      </p:sp>
      <p:pic>
        <p:nvPicPr>
          <p:cNvPr id="4098" name="Picture 2" descr="Making Brainstorming Work; CEO of Medium on How To End Meetings - Amazemeet  - Powering Better Meet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959" y="1596546"/>
            <a:ext cx="6096000" cy="435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772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Isometric illustration. isometric people characters make  an schedule in the calend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6539" y="271672"/>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3693319"/>
          </a:xfrm>
          <a:prstGeom prst="rect">
            <a:avLst/>
          </a:prstGeom>
          <a:noFill/>
        </p:spPr>
        <p:txBody>
          <a:bodyPr wrap="square" rtlCol="0">
            <a:spAutoFit/>
          </a:bodyPr>
          <a:lstStyle/>
          <a:p>
            <a:pPr marL="285750" lvl="0" indent="-285750">
              <a:buFont typeface="Arial" panose="020B0604020202020204" pitchFamily="34" charset="0"/>
              <a:buChar char="•"/>
            </a:pPr>
            <a:r>
              <a:rPr lang="en-US" i="1" dirty="0"/>
              <a:t>CDS Table Functions</a:t>
            </a:r>
          </a:p>
          <a:p>
            <a:pPr marL="285750" lvl="0" indent="-285750">
              <a:buFont typeface="Arial" panose="020B0604020202020204" pitchFamily="34" charset="0"/>
              <a:buChar char="•"/>
            </a:pPr>
            <a:r>
              <a:rPr lang="en-US" i="1" dirty="0"/>
              <a:t>CDS-BOPF Integration</a:t>
            </a:r>
          </a:p>
          <a:p>
            <a:pPr marL="285750" lvl="0" indent="-285750">
              <a:buFont typeface="Arial" panose="020B0604020202020204" pitchFamily="34" charset="0"/>
              <a:buChar char="•"/>
            </a:pPr>
            <a:r>
              <a:rPr lang="en-US" i="1" dirty="0"/>
              <a:t>Describing Validation in ( Business Object ) BO </a:t>
            </a:r>
          </a:p>
          <a:p>
            <a:pPr marL="285750" lvl="0" indent="-285750">
              <a:buFont typeface="Arial" panose="020B0604020202020204" pitchFamily="34" charset="0"/>
              <a:buChar char="•"/>
            </a:pPr>
            <a:r>
              <a:rPr lang="en-US" i="1" dirty="0"/>
              <a:t>Implementation of  Smart filter UX Application</a:t>
            </a:r>
          </a:p>
          <a:p>
            <a:pPr marL="285750" lvl="0" indent="-285750">
              <a:buFont typeface="Arial" panose="020B0604020202020204" pitchFamily="34" charset="0"/>
              <a:buChar char="•"/>
            </a:pPr>
            <a:r>
              <a:rPr lang="en-US" i="1" dirty="0"/>
              <a:t>Transactional  UX App with CDS and  BOPF</a:t>
            </a:r>
          </a:p>
          <a:p>
            <a:r>
              <a:rPr lang="en-US" dirty="0"/>
              <a:t> </a:t>
            </a:r>
          </a:p>
          <a:p>
            <a:r>
              <a:rPr lang="en-US" dirty="0"/>
              <a:t>--Break--</a:t>
            </a:r>
          </a:p>
          <a:p>
            <a:endParaRPr lang="en-US" dirty="0"/>
          </a:p>
          <a:p>
            <a:pPr marL="285750" lvl="0" indent="-285750">
              <a:buFont typeface="Arial" panose="020B0604020202020204" pitchFamily="34" charset="0"/>
              <a:buChar char="•"/>
            </a:pPr>
            <a:r>
              <a:rPr lang="en-US" dirty="0"/>
              <a:t> </a:t>
            </a:r>
            <a:r>
              <a:rPr lang="en-US" i="1" dirty="0"/>
              <a:t>Hierarchy CDS Programming with Tree Table  </a:t>
            </a:r>
          </a:p>
          <a:p>
            <a:pPr marL="895243" lvl="1" indent="-285750">
              <a:buFont typeface="Wingdings" panose="05000000000000000000" pitchFamily="2" charset="2"/>
              <a:buChar char="Ø"/>
            </a:pPr>
            <a:r>
              <a:rPr lang="en-US" i="1" dirty="0"/>
              <a:t>New Hierarchy</a:t>
            </a:r>
          </a:p>
          <a:p>
            <a:pPr marL="895243" lvl="1" indent="-285750">
              <a:buFont typeface="Wingdings" panose="05000000000000000000" pitchFamily="2" charset="2"/>
              <a:buChar char="Ø"/>
            </a:pPr>
            <a:r>
              <a:rPr lang="en-US" i="1" dirty="0"/>
              <a:t>Classical Hierarchy</a:t>
            </a:r>
          </a:p>
          <a:p>
            <a:pPr marL="285750" lvl="0" indent="-285750">
              <a:buFont typeface="Arial" panose="020B0604020202020204" pitchFamily="34" charset="0"/>
              <a:buChar char="•"/>
            </a:pPr>
            <a:r>
              <a:rPr lang="en-US" i="1" dirty="0"/>
              <a:t>Implementation of  End to End  Hierarchy Scenario of  Employee Manager Hierarchy </a:t>
            </a:r>
          </a:p>
          <a:p>
            <a:pPr marL="285750" lvl="0" indent="-285750">
              <a:buFont typeface="Arial" panose="020B0604020202020204" pitchFamily="34" charset="0"/>
              <a:buChar char="•"/>
            </a:pPr>
            <a:r>
              <a:rPr lang="en-US" i="1" dirty="0"/>
              <a:t>Describing Functional Information of Hierarchy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Elaborating Scenario</a:t>
            </a:r>
          </a:p>
        </p:txBody>
      </p:sp>
      <p:pic>
        <p:nvPicPr>
          <p:cNvPr id="5" name="Picture 4"/>
          <p:cNvPicPr>
            <a:picLocks noChangeAspect="1"/>
          </p:cNvPicPr>
          <p:nvPr/>
        </p:nvPicPr>
        <p:blipFill>
          <a:blip r:embed="rId3"/>
          <a:stretch>
            <a:fillRect/>
          </a:stretch>
        </p:blipFill>
        <p:spPr>
          <a:xfrm>
            <a:off x="1217311" y="1169558"/>
            <a:ext cx="9685714" cy="4009524"/>
          </a:xfrm>
          <a:prstGeom prst="rect">
            <a:avLst/>
          </a:prstGeom>
        </p:spPr>
      </p:pic>
      <p:pic>
        <p:nvPicPr>
          <p:cNvPr id="7" name="Picture 6"/>
          <p:cNvPicPr>
            <a:picLocks noChangeAspect="1"/>
          </p:cNvPicPr>
          <p:nvPr/>
        </p:nvPicPr>
        <p:blipFill>
          <a:blip r:embed="rId4"/>
          <a:stretch>
            <a:fillRect/>
          </a:stretch>
        </p:blipFill>
        <p:spPr>
          <a:xfrm>
            <a:off x="1255210" y="4945837"/>
            <a:ext cx="9628571" cy="1419048"/>
          </a:xfrm>
          <a:prstGeom prst="rect">
            <a:avLst/>
          </a:prstGeom>
        </p:spPr>
      </p:pic>
    </p:spTree>
    <p:extLst>
      <p:ext uri="{BB962C8B-B14F-4D97-AF65-F5344CB8AC3E}">
        <p14:creationId xmlns:p14="http://schemas.microsoft.com/office/powerpoint/2010/main" val="4018322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Creating Resource CDS </a:t>
            </a:r>
          </a:p>
        </p:txBody>
      </p:sp>
      <p:pic>
        <p:nvPicPr>
          <p:cNvPr id="3" name="Picture 2"/>
          <p:cNvPicPr>
            <a:picLocks noChangeAspect="1"/>
          </p:cNvPicPr>
          <p:nvPr/>
        </p:nvPicPr>
        <p:blipFill>
          <a:blip r:embed="rId3"/>
          <a:stretch>
            <a:fillRect/>
          </a:stretch>
        </p:blipFill>
        <p:spPr>
          <a:xfrm>
            <a:off x="592591" y="1993786"/>
            <a:ext cx="6209524" cy="2552381"/>
          </a:xfrm>
          <a:prstGeom prst="rect">
            <a:avLst/>
          </a:prstGeom>
        </p:spPr>
      </p:pic>
    </p:spTree>
    <p:extLst>
      <p:ext uri="{BB962C8B-B14F-4D97-AF65-F5344CB8AC3E}">
        <p14:creationId xmlns:p14="http://schemas.microsoft.com/office/powerpoint/2010/main" val="2606196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Creating Basic CDS View</a:t>
            </a:r>
          </a:p>
        </p:txBody>
      </p:sp>
      <p:pic>
        <p:nvPicPr>
          <p:cNvPr id="3" name="Picture 2"/>
          <p:cNvPicPr>
            <a:picLocks noChangeAspect="1"/>
          </p:cNvPicPr>
          <p:nvPr/>
        </p:nvPicPr>
        <p:blipFill>
          <a:blip r:embed="rId3"/>
          <a:stretch>
            <a:fillRect/>
          </a:stretch>
        </p:blipFill>
        <p:spPr>
          <a:xfrm>
            <a:off x="681490" y="1433619"/>
            <a:ext cx="7171428" cy="4971429"/>
          </a:xfrm>
          <a:prstGeom prst="rect">
            <a:avLst/>
          </a:prstGeom>
        </p:spPr>
      </p:pic>
    </p:spTree>
    <p:extLst>
      <p:ext uri="{BB962C8B-B14F-4D97-AF65-F5344CB8AC3E}">
        <p14:creationId xmlns:p14="http://schemas.microsoft.com/office/powerpoint/2010/main" val="4224858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Composite CDS View</a:t>
            </a:r>
          </a:p>
        </p:txBody>
      </p:sp>
      <p:pic>
        <p:nvPicPr>
          <p:cNvPr id="5" name="Picture 4"/>
          <p:cNvPicPr>
            <a:picLocks noChangeAspect="1"/>
          </p:cNvPicPr>
          <p:nvPr/>
        </p:nvPicPr>
        <p:blipFill>
          <a:blip r:embed="rId3"/>
          <a:stretch>
            <a:fillRect/>
          </a:stretch>
        </p:blipFill>
        <p:spPr>
          <a:xfrm>
            <a:off x="676099" y="1481641"/>
            <a:ext cx="7076190" cy="4742857"/>
          </a:xfrm>
          <a:prstGeom prst="rect">
            <a:avLst/>
          </a:prstGeom>
        </p:spPr>
      </p:pic>
    </p:spTree>
    <p:extLst>
      <p:ext uri="{BB962C8B-B14F-4D97-AF65-F5344CB8AC3E}">
        <p14:creationId xmlns:p14="http://schemas.microsoft.com/office/powerpoint/2010/main" val="2340407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Consumption CDS View</a:t>
            </a:r>
          </a:p>
        </p:txBody>
      </p:sp>
      <p:pic>
        <p:nvPicPr>
          <p:cNvPr id="5" name="Picture 4"/>
          <p:cNvPicPr>
            <a:picLocks noChangeAspect="1"/>
          </p:cNvPicPr>
          <p:nvPr/>
        </p:nvPicPr>
        <p:blipFill>
          <a:blip r:embed="rId3"/>
          <a:stretch>
            <a:fillRect/>
          </a:stretch>
        </p:blipFill>
        <p:spPr>
          <a:xfrm>
            <a:off x="650038" y="1355135"/>
            <a:ext cx="7552381" cy="4942857"/>
          </a:xfrm>
          <a:prstGeom prst="rect">
            <a:avLst/>
          </a:prstGeom>
        </p:spPr>
      </p:pic>
    </p:spTree>
    <p:extLst>
      <p:ext uri="{BB962C8B-B14F-4D97-AF65-F5344CB8AC3E}">
        <p14:creationId xmlns:p14="http://schemas.microsoft.com/office/powerpoint/2010/main" val="2638279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Check Hierarchy  </a:t>
            </a:r>
          </a:p>
        </p:txBody>
      </p:sp>
      <p:pic>
        <p:nvPicPr>
          <p:cNvPr id="3" name="Picture 2"/>
          <p:cNvPicPr>
            <a:picLocks noChangeAspect="1"/>
          </p:cNvPicPr>
          <p:nvPr/>
        </p:nvPicPr>
        <p:blipFill>
          <a:blip r:embed="rId3"/>
          <a:stretch>
            <a:fillRect/>
          </a:stretch>
        </p:blipFill>
        <p:spPr>
          <a:xfrm>
            <a:off x="604179" y="1407884"/>
            <a:ext cx="7605333" cy="5078095"/>
          </a:xfrm>
          <a:prstGeom prst="rect">
            <a:avLst/>
          </a:prstGeom>
        </p:spPr>
      </p:pic>
    </p:spTree>
    <p:extLst>
      <p:ext uri="{BB962C8B-B14F-4D97-AF65-F5344CB8AC3E}">
        <p14:creationId xmlns:p14="http://schemas.microsoft.com/office/powerpoint/2010/main" val="4053870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13</a:t>
            </a:r>
          </a:p>
        </p:txBody>
      </p:sp>
      <p:sp>
        <p:nvSpPr>
          <p:cNvPr id="7" name="Rectangle 6"/>
          <p:cNvSpPr/>
          <p:nvPr/>
        </p:nvSpPr>
        <p:spPr>
          <a:xfrm>
            <a:off x="460545" y="1028343"/>
            <a:ext cx="11559175" cy="400110"/>
          </a:xfrm>
          <a:prstGeom prst="rect">
            <a:avLst/>
          </a:prstGeom>
        </p:spPr>
        <p:txBody>
          <a:bodyPr wrap="square">
            <a:spAutoFit/>
          </a:bodyPr>
          <a:lstStyle/>
          <a:p>
            <a:r>
              <a:rPr lang="en-US" sz="2000" dirty="0">
                <a:solidFill>
                  <a:srgbClr val="3C3C3C"/>
                </a:solidFill>
                <a:hlinkClick r:id="rId3"/>
              </a:rPr>
              <a:t>CDS Hierarchy Scenario</a:t>
            </a:r>
            <a:endParaRPr lang="en-US" sz="2000" dirty="0">
              <a:solidFill>
                <a:srgbClr val="3C3C3C"/>
              </a:solidFill>
            </a:endParaRPr>
          </a:p>
        </p:txBody>
      </p:sp>
      <p:pic>
        <p:nvPicPr>
          <p:cNvPr id="5124" name="Picture 4" descr="pict-organizational-chart-company's-organizational-chart.png-diagram-flowchart-example  - missmongolnepal.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4410" y="1174117"/>
            <a:ext cx="7071973" cy="516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960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CEABBB-E2E0-4C8B-B66F-CCA86151F7BA}"/>
              </a:ext>
            </a:extLst>
          </p:cNvPr>
          <p:cNvSpPr txBox="1"/>
          <p:nvPr/>
        </p:nvSpPr>
        <p:spPr>
          <a:xfrm>
            <a:off x="243840" y="129540"/>
            <a:ext cx="11452860" cy="477054"/>
          </a:xfrm>
          <a:prstGeom prst="rect">
            <a:avLst/>
          </a:prstGeom>
          <a:noFill/>
        </p:spPr>
        <p:txBody>
          <a:bodyPr wrap="square" rtlCol="0">
            <a:spAutoFit/>
          </a:bodyPr>
          <a:lstStyle/>
          <a:p>
            <a:r>
              <a:rPr lang="en-US" sz="2500" b="1" dirty="0">
                <a:latin typeface="Cooper Black" panose="0208090404030B020404" pitchFamily="18" charset="0"/>
              </a:rPr>
              <a:t>Steps</a:t>
            </a:r>
          </a:p>
        </p:txBody>
      </p:sp>
    </p:spTree>
    <p:extLst>
      <p:ext uri="{BB962C8B-B14F-4D97-AF65-F5344CB8AC3E}">
        <p14:creationId xmlns:p14="http://schemas.microsoft.com/office/powerpoint/2010/main" val="2651377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8</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01516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CDS Table Function</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9"/>
          <p:cNvSpPr txBox="1">
            <a:spLocks/>
          </p:cNvSpPr>
          <p:nvPr/>
        </p:nvSpPr>
        <p:spPr>
          <a:xfrm>
            <a:off x="3157948" y="2682194"/>
            <a:ext cx="8709916"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199" dirty="0">
                <a:solidFill>
                  <a:schemeClr val="tx1">
                    <a:lumMod val="95000"/>
                    <a:lumOff val="5000"/>
                  </a:schemeClr>
                </a:solidFill>
              </a:rPr>
              <a:t>CDS Table Functions allow to use natively implemented database-functions in SAP HANA DB directly from CDS</a:t>
            </a:r>
          </a:p>
        </p:txBody>
      </p:sp>
      <p:pic>
        <p:nvPicPr>
          <p:cNvPr id="9" name="Picture 8"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249008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459722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410302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Important Vectors, 2,000+ Images in AI, EPS for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2320" y="461929"/>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Why we need CDS Table Function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 Placeholder 2"/>
          <p:cNvSpPr txBox="1">
            <a:spLocks/>
          </p:cNvSpPr>
          <p:nvPr/>
        </p:nvSpPr>
        <p:spPr>
          <a:xfrm>
            <a:off x="325336" y="1462140"/>
            <a:ext cx="11542528" cy="439102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a:solidFill>
                  <a:srgbClr val="000000"/>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But: no access to specific HANA features</a:t>
            </a:r>
            <a:br>
              <a:rPr lang="en-US" sz="1800" kern="0" dirty="0">
                <a:solidFill>
                  <a:srgbClr val="000000"/>
                </a:solidFill>
                <a:ea typeface="Arial Unicode MS" pitchFamily="34" charset="-128"/>
                <a:cs typeface="Arial Unicode MS" pitchFamily="34" charset="-128"/>
              </a:rPr>
            </a:br>
            <a:endParaRPr lang="en-US" sz="1800" kern="0" dirty="0">
              <a:solidFill>
                <a:srgbClr val="000000"/>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a:solidFill>
                  <a:srgbClr val="000000"/>
                </a:solidFill>
                <a:ea typeface="Arial Unicode MS" pitchFamily="34" charset="-128"/>
                <a:cs typeface="Arial Unicode MS" pitchFamily="34" charset="-128"/>
              </a:rPr>
              <a:t>Required: </a:t>
            </a:r>
            <a:r>
              <a:rPr lang="en-US" sz="1800" dirty="0">
                <a:solidFill>
                  <a:schemeClr val="bg2">
                    <a:lumMod val="50000"/>
                  </a:schemeClr>
                </a:solidFill>
              </a:rPr>
              <a:t>Some scenarios require selective measure </a:t>
            </a:r>
            <a:r>
              <a:rPr lang="en-US" sz="1800" kern="0" dirty="0">
                <a:solidFill>
                  <a:srgbClr val="000000"/>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Open SQL and CDS views do not yet offer functionality to solve the problem</a:t>
            </a:r>
          </a:p>
        </p:txBody>
      </p:sp>
    </p:spTree>
    <p:extLst>
      <p:ext uri="{BB962C8B-B14F-4D97-AF65-F5344CB8AC3E}">
        <p14:creationId xmlns:p14="http://schemas.microsoft.com/office/powerpoint/2010/main" val="57183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Necessary part of CDS Table Function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p:cNvSpPr txBox="1"/>
          <p:nvPr/>
        </p:nvSpPr>
        <p:spPr>
          <a:xfrm>
            <a:off x="594151" y="1521424"/>
            <a:ext cx="3166801" cy="1369289"/>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GB" sz="2000" b="1" kern="0" dirty="0">
                <a:solidFill>
                  <a:srgbClr val="646772"/>
                </a:solidFill>
                <a:latin typeface="Arial Narrow" charset="0"/>
                <a:ea typeface="Arial Narrow" charset="0"/>
                <a:cs typeface="Arial Narrow" charset="0"/>
              </a:rPr>
              <a:t>Table function definition</a:t>
            </a: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Parameter list</a:t>
            </a: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Return Parameter</a:t>
            </a:r>
            <a:endParaRPr lang="en-GB" sz="1800" kern="0" dirty="0">
              <a:solidFill>
                <a:srgbClr val="55A1C0"/>
              </a:solidFill>
              <a:ea typeface="Arial Unicode MS" pitchFamily="34" charset="-128"/>
              <a:cs typeface="Arial Unicode MS" pitchFamily="34" charset="-128"/>
            </a:endParaRPr>
          </a:p>
          <a:p>
            <a:pPr algn="r" fontAlgn="base">
              <a:spcBef>
                <a:spcPts val="600"/>
              </a:spcBef>
              <a:spcAft>
                <a:spcPct val="0"/>
              </a:spcAft>
              <a:buClr>
                <a:srgbClr val="F0AB00"/>
              </a:buClr>
              <a:buSzPct val="80000"/>
            </a:pPr>
            <a:r>
              <a:rPr lang="en-GB" sz="1800" b="1" kern="0" dirty="0">
                <a:solidFill>
                  <a:srgbClr val="55A1C0"/>
                </a:solidFill>
                <a:latin typeface="Arial Narrow" charset="0"/>
                <a:ea typeface="Arial Unicode MS" pitchFamily="34" charset="-128"/>
                <a:cs typeface="Arial Unicode MS" pitchFamily="34" charset="-128"/>
              </a:rPr>
              <a:t>Reference to implementing method</a:t>
            </a:r>
            <a:endParaRPr lang="en-GB" sz="1800" b="1" kern="0" dirty="0">
              <a:solidFill>
                <a:srgbClr val="55A1C0"/>
              </a:solidFill>
              <a:latin typeface="Arial Narrow" charset="0"/>
              <a:ea typeface="Arial Narrow" charset="0"/>
              <a:cs typeface="Arial Narrow" charset="0"/>
            </a:endParaRPr>
          </a:p>
        </p:txBody>
      </p:sp>
      <p:sp>
        <p:nvSpPr>
          <p:cNvPr id="44" name="TextBox 43"/>
          <p:cNvSpPr txBox="1"/>
          <p:nvPr/>
        </p:nvSpPr>
        <p:spPr>
          <a:xfrm>
            <a:off x="487255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sz="2000" b="1" kern="0" dirty="0">
                <a:solidFill>
                  <a:srgbClr val="646772"/>
                </a:solidFill>
                <a:latin typeface="Arial Narrow" charset="0"/>
                <a:ea typeface="Arial Narrow" charset="0"/>
                <a:cs typeface="Arial Narrow" charset="0"/>
              </a:rPr>
              <a:t>AMDP Implementation</a:t>
            </a:r>
          </a:p>
        </p:txBody>
      </p:sp>
      <p:sp>
        <p:nvSpPr>
          <p:cNvPr id="45" name="TextBox 44"/>
          <p:cNvSpPr txBox="1"/>
          <p:nvPr/>
        </p:nvSpPr>
        <p:spPr>
          <a:xfrm>
            <a:off x="854403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646772"/>
                </a:solidFill>
                <a:latin typeface="Arial Narrow" charset="0"/>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Runs stored SQL-script procedure generated from AMDP on database tables</a:t>
            </a:r>
          </a:p>
        </p:txBody>
      </p:sp>
      <p:sp>
        <p:nvSpPr>
          <p:cNvPr id="46" name="Oval 45"/>
          <p:cNvSpPr/>
          <p:nvPr/>
        </p:nvSpPr>
        <p:spPr bwMode="gray">
          <a:xfrm>
            <a:off x="706156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47" name="Group 46"/>
          <p:cNvGrpSpPr/>
          <p:nvPr/>
        </p:nvGrpSpPr>
        <p:grpSpPr>
          <a:xfrm>
            <a:off x="8549707" y="2802953"/>
            <a:ext cx="2652098" cy="2652098"/>
            <a:chOff x="1754187" y="3734594"/>
            <a:chExt cx="2209800" cy="2209800"/>
          </a:xfrm>
        </p:grpSpPr>
        <p:sp>
          <p:nvSpPr>
            <p:cNvPr id="48" name="Oval 47"/>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49" name="Oval 48"/>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646772"/>
                  </a:solidFill>
                  <a:latin typeface="Arial Narrow" charset="0"/>
                  <a:ea typeface="Arial Narrow" charset="0"/>
                  <a:cs typeface="Arial Narrow" charset="0"/>
                </a:rPr>
                <a:t>SAP HANA Database</a:t>
              </a:r>
            </a:p>
          </p:txBody>
        </p:sp>
      </p:grpSp>
      <p:sp>
        <p:nvSpPr>
          <p:cNvPr id="50" name="Oval 49"/>
          <p:cNvSpPr/>
          <p:nvPr/>
        </p:nvSpPr>
        <p:spPr bwMode="gray">
          <a:xfrm>
            <a:off x="338276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51" name="Group 50"/>
          <p:cNvGrpSpPr/>
          <p:nvPr/>
        </p:nvGrpSpPr>
        <p:grpSpPr>
          <a:xfrm>
            <a:off x="1051245" y="3201618"/>
            <a:ext cx="2709707" cy="2709707"/>
            <a:chOff x="1754187" y="3734594"/>
            <a:chExt cx="2209800" cy="2209800"/>
          </a:xfrm>
        </p:grpSpPr>
        <p:sp>
          <p:nvSpPr>
            <p:cNvPr id="52" name="Oval 51"/>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3" name="Oval 52"/>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DCD472"/>
                  </a:solidFill>
                  <a:latin typeface="Arial Narrow" charset="0"/>
                  <a:ea typeface="Arial Narrow" charset="0"/>
                  <a:cs typeface="Arial Narrow" charset="0"/>
                </a:rPr>
                <a:t>DDL Source</a:t>
              </a:r>
            </a:p>
          </p:txBody>
        </p:sp>
      </p:grpSp>
      <p:grpSp>
        <p:nvGrpSpPr>
          <p:cNvPr id="54" name="Group 53"/>
          <p:cNvGrpSpPr/>
          <p:nvPr/>
        </p:nvGrpSpPr>
        <p:grpSpPr>
          <a:xfrm>
            <a:off x="4762809" y="2235726"/>
            <a:ext cx="2742565" cy="2742565"/>
            <a:chOff x="-227013" y="3985419"/>
            <a:chExt cx="2743200" cy="2743200"/>
          </a:xfrm>
        </p:grpSpPr>
        <p:sp>
          <p:nvSpPr>
            <p:cNvPr id="55" name="Oval 54"/>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6" name="Oval 55"/>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chemeClr val="bg1"/>
                  </a:solidFill>
                  <a:latin typeface="Arial Narrow" charset="0"/>
                  <a:ea typeface="Arial Narrow" charset="0"/>
                  <a:cs typeface="Arial Narrow" charset="0"/>
                </a:rPr>
                <a:t>ABAP Managed Database Procedure</a:t>
              </a:r>
            </a:p>
          </p:txBody>
        </p:sp>
      </p:grpSp>
      <p:sp>
        <p:nvSpPr>
          <p:cNvPr id="57" name="TextBox 56"/>
          <p:cNvSpPr txBox="1"/>
          <p:nvPr/>
        </p:nvSpPr>
        <p:spPr>
          <a:xfrm>
            <a:off x="523186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latin typeface="Arial Narrow" charset="0"/>
                <a:ea typeface="Arial Narrow" charset="0"/>
                <a:cs typeface="Arial Narrow" charset="0"/>
              </a:rPr>
              <a:t>Includes SQL-script function body</a:t>
            </a:r>
          </a:p>
        </p:txBody>
      </p:sp>
    </p:spTree>
    <p:extLst>
      <p:ext uri="{BB962C8B-B14F-4D97-AF65-F5344CB8AC3E}">
        <p14:creationId xmlns:p14="http://schemas.microsoft.com/office/powerpoint/2010/main" val="1179745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endor Event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25659"/>
          <a:stretch/>
        </p:blipFill>
        <p:spPr bwMode="auto">
          <a:xfrm>
            <a:off x="8360551" y="544180"/>
            <a:ext cx="3590925" cy="28748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Key Feature of Table Function</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They are implemented in HANA SQLScript via AMDP methods</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Signature is defined in DDL source (importing parameters and return columns) </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826989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E15C39-0E71-4F45-9460-AB82248EF176}"/>
              </a:ext>
            </a:extLst>
          </p:cNvPr>
          <p:cNvSpPr txBox="1"/>
          <p:nvPr/>
        </p:nvSpPr>
        <p:spPr>
          <a:xfrm>
            <a:off x="256032" y="667512"/>
            <a:ext cx="11686032" cy="4247317"/>
          </a:xfrm>
          <a:prstGeom prst="rect">
            <a:avLst/>
          </a:prstGeom>
          <a:noFill/>
        </p:spPr>
        <p:txBody>
          <a:bodyPr wrap="square" rtlCol="0">
            <a:spAutoFit/>
          </a:bodyPr>
          <a:lstStyle/>
          <a:p>
            <a:r>
              <a:rPr lang="en-US" dirty="0"/>
              <a:t>In my company I have 2 tables</a:t>
            </a:r>
          </a:p>
          <a:p>
            <a:pPr marL="342900" indent="-342900">
              <a:buAutoNum type="arabicPeriod"/>
            </a:pPr>
            <a:r>
              <a:rPr lang="en-US" dirty="0"/>
              <a:t>But000 – business partner – CHAR32</a:t>
            </a:r>
          </a:p>
          <a:p>
            <a:pPr marL="342900" indent="-342900">
              <a:buAutoNum type="arabicPeriod"/>
            </a:pPr>
            <a:r>
              <a:rPr lang="en-US" dirty="0" err="1"/>
              <a:t>Crmd_partner</a:t>
            </a:r>
            <a:r>
              <a:rPr lang="en-US" dirty="0"/>
              <a:t> – CRM world for a channel partner – RAW16</a:t>
            </a:r>
          </a:p>
          <a:p>
            <a:endParaRPr lang="en-US" dirty="0"/>
          </a:p>
          <a:p>
            <a:r>
              <a:rPr lang="en-US" dirty="0"/>
              <a:t>Limitation from SAP CDS – Strict type check. If the data type of joining fields don’t match, the CDS activation will fail.</a:t>
            </a:r>
          </a:p>
          <a:p>
            <a:endParaRPr lang="en-US" dirty="0"/>
          </a:p>
          <a:p>
            <a:endParaRPr lang="en-US" dirty="0"/>
          </a:p>
          <a:p>
            <a:r>
              <a:rPr lang="en-US" b="1" dirty="0"/>
              <a:t>Use Case</a:t>
            </a:r>
          </a:p>
          <a:p>
            <a:r>
              <a:rPr lang="en-US" dirty="0"/>
              <a:t>I am working as S/4HANA Consultant in aviation industry, Due to COVID-19 we have almost every operation on airport managed with contact less mode. We have food managers on floor who’s duty is to assign food packets and meals to a flight which is going to depart from airport. </a:t>
            </a:r>
          </a:p>
          <a:p>
            <a:r>
              <a:rPr lang="en-US" dirty="0"/>
              <a:t>There is a need of an app which can allow food managers to assign the food to flight through a tablet based app. The supervisor will then check the availability in store and approve the assignment done by food manager.</a:t>
            </a:r>
          </a:p>
          <a:p>
            <a:endParaRPr lang="en-US" dirty="0"/>
          </a:p>
          <a:p>
            <a:endParaRPr lang="en-US" dirty="0"/>
          </a:p>
        </p:txBody>
      </p:sp>
    </p:spTree>
    <p:extLst>
      <p:ext uri="{BB962C8B-B14F-4D97-AF65-F5344CB8AC3E}">
        <p14:creationId xmlns:p14="http://schemas.microsoft.com/office/powerpoint/2010/main" val="3569198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692F46-A9E7-420B-8B2B-C4F9E4487E52}"/>
              </a:ext>
            </a:extLst>
          </p:cNvPr>
          <p:cNvSpPr txBox="1"/>
          <p:nvPr/>
        </p:nvSpPr>
        <p:spPr>
          <a:xfrm>
            <a:off x="129540" y="129540"/>
            <a:ext cx="11795760" cy="523220"/>
          </a:xfrm>
          <a:prstGeom prst="rect">
            <a:avLst/>
          </a:prstGeom>
          <a:noFill/>
        </p:spPr>
        <p:txBody>
          <a:bodyPr wrap="square" rtlCol="0">
            <a:spAutoFit/>
          </a:bodyPr>
          <a:lstStyle/>
          <a:p>
            <a:r>
              <a:rPr lang="en-US" sz="2800" dirty="0">
                <a:latin typeface="Cooper Black" panose="0208090404030B020404" pitchFamily="18" charset="0"/>
              </a:rPr>
              <a:t>Step by Step instructions</a:t>
            </a:r>
          </a:p>
        </p:txBody>
      </p:sp>
      <p:sp>
        <p:nvSpPr>
          <p:cNvPr id="3" name="TextBox 2">
            <a:extLst>
              <a:ext uri="{FF2B5EF4-FFF2-40B4-BE49-F238E27FC236}">
                <a16:creationId xmlns:a16="http://schemas.microsoft.com/office/drawing/2014/main" id="{063A5553-C1E0-4C1C-99FB-8D8190A8F1E4}"/>
              </a:ext>
            </a:extLst>
          </p:cNvPr>
          <p:cNvSpPr txBox="1"/>
          <p:nvPr/>
        </p:nvSpPr>
        <p:spPr>
          <a:xfrm>
            <a:off x="251460" y="815340"/>
            <a:ext cx="1167384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Analyze and understand the requirement</a:t>
            </a:r>
          </a:p>
          <a:p>
            <a:pPr marL="285750" indent="-285750">
              <a:buFont typeface="Arial" panose="020B0604020202020204" pitchFamily="34" charset="0"/>
              <a:buChar char="•"/>
            </a:pPr>
            <a:r>
              <a:rPr lang="en-US" dirty="0"/>
              <a:t>Create a DB table with meal assignment</a:t>
            </a:r>
          </a:p>
          <a:p>
            <a:pPr marL="285750" indent="-285750">
              <a:buFont typeface="Arial" panose="020B0604020202020204" pitchFamily="34" charset="0"/>
              <a:buChar char="•"/>
            </a:pPr>
            <a:r>
              <a:rPr lang="en-US" dirty="0"/>
              <a:t>Create a CDS view with association to SCARR, SPFLI and SMEAL tables and expose association</a:t>
            </a:r>
          </a:p>
          <a:p>
            <a:pPr marL="285750" indent="-285750">
              <a:buFont typeface="Arial" panose="020B0604020202020204" pitchFamily="34" charset="0"/>
              <a:buChar char="•"/>
            </a:pPr>
            <a:r>
              <a:rPr lang="en-US" dirty="0"/>
              <a:t>Add OData Support and VDM for standard</a:t>
            </a:r>
          </a:p>
          <a:p>
            <a:pPr marL="285750" indent="-285750">
              <a:buFont typeface="Arial" panose="020B0604020202020204" pitchFamily="34" charset="0"/>
              <a:buChar char="•"/>
            </a:pPr>
            <a:r>
              <a:rPr lang="en-US" dirty="0"/>
              <a:t>Activate the service in /n/IWFND/MAINT_SERVICE</a:t>
            </a:r>
          </a:p>
          <a:p>
            <a:pPr marL="285750" indent="-285750">
              <a:buFont typeface="Arial" panose="020B0604020202020204" pitchFamily="34" charset="0"/>
              <a:buChar char="•"/>
            </a:pPr>
            <a:r>
              <a:rPr lang="en-US" dirty="0"/>
              <a:t>Open Business App Studio</a:t>
            </a:r>
          </a:p>
          <a:p>
            <a:pPr marL="285750" indent="-285750">
              <a:buFont typeface="Arial" panose="020B0604020202020204" pitchFamily="34" charset="0"/>
              <a:buChar char="•"/>
            </a:pPr>
            <a:r>
              <a:rPr lang="en-US" dirty="0"/>
              <a:t>Go to welcome, Create new app from template</a:t>
            </a:r>
          </a:p>
          <a:p>
            <a:pPr marL="285750" indent="-285750">
              <a:buFont typeface="Arial" panose="020B0604020202020204" pitchFamily="34" charset="0"/>
              <a:buChar char="•"/>
            </a:pPr>
            <a:r>
              <a:rPr lang="en-US" dirty="0"/>
              <a:t>Choose List Report, Select Data Source as SAP system, Choose your destination </a:t>
            </a:r>
          </a:p>
          <a:p>
            <a:pPr marL="285750" indent="-285750">
              <a:buFont typeface="Arial" panose="020B0604020202020204" pitchFamily="34" charset="0"/>
              <a:buChar char="•"/>
            </a:pPr>
            <a:r>
              <a:rPr lang="en-US" dirty="0"/>
              <a:t>Enter CDS based service name, Provide details of app and click finish</a:t>
            </a:r>
          </a:p>
          <a:p>
            <a:pPr marL="285750" indent="-285750">
              <a:buFont typeface="Arial" panose="020B0604020202020204" pitchFamily="34" charset="0"/>
              <a:buChar char="•"/>
            </a:pPr>
            <a:r>
              <a:rPr lang="en-US" dirty="0"/>
              <a:t>Go to run config and start your app. Click Settings to view columns and adapt filter to show fields.</a:t>
            </a:r>
          </a:p>
          <a:p>
            <a:pPr marL="285750" indent="-285750">
              <a:buFont typeface="Arial" panose="020B0604020202020204" pitchFamily="34" charset="0"/>
              <a:buChar char="•"/>
            </a:pPr>
            <a:r>
              <a:rPr lang="en-US" dirty="0"/>
              <a:t>Added the @UI annotations </a:t>
            </a:r>
          </a:p>
          <a:p>
            <a:pPr marL="742950" lvl="1" indent="-285750">
              <a:buFont typeface="Arial" panose="020B0604020202020204" pitchFamily="34" charset="0"/>
              <a:buChar char="•"/>
            </a:pPr>
            <a:r>
              <a:rPr lang="en-US" dirty="0" err="1"/>
              <a:t>SelectionField</a:t>
            </a:r>
            <a:r>
              <a:rPr lang="en-US" dirty="0"/>
              <a:t> – for search fields </a:t>
            </a:r>
          </a:p>
          <a:p>
            <a:pPr marL="742950" lvl="1" indent="-285750">
              <a:buFont typeface="Arial" panose="020B0604020202020204" pitchFamily="34" charset="0"/>
              <a:buChar char="•"/>
            </a:pPr>
            <a:r>
              <a:rPr lang="en-US" dirty="0" err="1"/>
              <a:t>LineItem</a:t>
            </a:r>
            <a:r>
              <a:rPr lang="en-US" dirty="0"/>
              <a:t> – Columns in the table</a:t>
            </a:r>
          </a:p>
          <a:p>
            <a:pPr marL="742950" lvl="1" indent="-285750">
              <a:buFont typeface="Arial" panose="020B0604020202020204" pitchFamily="34" charset="0"/>
              <a:buChar char="•"/>
            </a:pPr>
            <a:r>
              <a:rPr lang="en-US" dirty="0"/>
              <a:t>Identification – to add fields on next screen inside a field group</a:t>
            </a:r>
          </a:p>
          <a:p>
            <a:pPr marL="742950" lvl="1" indent="-285750">
              <a:buFont typeface="Arial" panose="020B0604020202020204" pitchFamily="34" charset="0"/>
              <a:buChar char="•"/>
            </a:pPr>
            <a:r>
              <a:rPr lang="en-US" dirty="0" err="1"/>
              <a:t>FieldGroup</a:t>
            </a:r>
            <a:r>
              <a:rPr lang="en-US" dirty="0"/>
              <a:t> – to club fields together</a:t>
            </a:r>
          </a:p>
          <a:p>
            <a:pPr marL="742950" lvl="1" indent="-285750">
              <a:buFont typeface="Arial" panose="020B0604020202020204" pitchFamily="34" charset="0"/>
              <a:buChar char="•"/>
            </a:pPr>
            <a:r>
              <a:rPr lang="en-US" dirty="0"/>
              <a:t>Facet – to create a section on second page (Object page)</a:t>
            </a:r>
          </a:p>
          <a:p>
            <a:pPr marL="742950" lvl="1" indent="-285750">
              <a:buFont typeface="Arial" panose="020B0604020202020204" pitchFamily="34" charset="0"/>
              <a:buChar char="•"/>
            </a:pPr>
            <a:r>
              <a:rPr lang="en-US" dirty="0" err="1"/>
              <a:t>ObjectModel</a:t>
            </a:r>
            <a:r>
              <a:rPr lang="en-US" dirty="0"/>
              <a:t> – to add BOPF enablement with CRUD operations</a:t>
            </a:r>
          </a:p>
          <a:p>
            <a:pPr marL="742950" lvl="1" indent="-285750">
              <a:buFont typeface="Arial" panose="020B0604020202020204" pitchFamily="34" charset="0"/>
              <a:buChar char="•"/>
            </a:pPr>
            <a:r>
              <a:rPr lang="en-US" dirty="0"/>
              <a:t>OData – Expose service</a:t>
            </a:r>
          </a:p>
        </p:txBody>
      </p:sp>
    </p:spTree>
    <p:extLst>
      <p:ext uri="{BB962C8B-B14F-4D97-AF65-F5344CB8AC3E}">
        <p14:creationId xmlns:p14="http://schemas.microsoft.com/office/powerpoint/2010/main" val="4148819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692F46-A9E7-420B-8B2B-C4F9E4487E52}"/>
              </a:ext>
            </a:extLst>
          </p:cNvPr>
          <p:cNvSpPr txBox="1"/>
          <p:nvPr/>
        </p:nvSpPr>
        <p:spPr>
          <a:xfrm>
            <a:off x="129540" y="129540"/>
            <a:ext cx="11795760" cy="523220"/>
          </a:xfrm>
          <a:prstGeom prst="rect">
            <a:avLst/>
          </a:prstGeom>
          <a:noFill/>
        </p:spPr>
        <p:txBody>
          <a:bodyPr wrap="square" rtlCol="0">
            <a:spAutoFit/>
          </a:bodyPr>
          <a:lstStyle/>
          <a:p>
            <a:r>
              <a:rPr lang="en-US" sz="2800" dirty="0">
                <a:latin typeface="Cooper Black" panose="0208090404030B020404" pitchFamily="18" charset="0"/>
              </a:rPr>
              <a:t>Step by Step instructions</a:t>
            </a:r>
          </a:p>
        </p:txBody>
      </p:sp>
      <p:sp>
        <p:nvSpPr>
          <p:cNvPr id="3" name="TextBox 2">
            <a:extLst>
              <a:ext uri="{FF2B5EF4-FFF2-40B4-BE49-F238E27FC236}">
                <a16:creationId xmlns:a16="http://schemas.microsoft.com/office/drawing/2014/main" id="{063A5553-C1E0-4C1C-99FB-8D8190A8F1E4}"/>
              </a:ext>
            </a:extLst>
          </p:cNvPr>
          <p:cNvSpPr txBox="1"/>
          <p:nvPr/>
        </p:nvSpPr>
        <p:spPr>
          <a:xfrm>
            <a:off x="251460" y="815340"/>
            <a:ext cx="1167384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Added the </a:t>
            </a:r>
            <a:r>
              <a:rPr lang="en-US" dirty="0" err="1"/>
              <a:t>draftpersistence</a:t>
            </a:r>
            <a:r>
              <a:rPr lang="en-US" dirty="0"/>
              <a:t> table name</a:t>
            </a:r>
          </a:p>
          <a:p>
            <a:pPr marL="285750" indent="-285750">
              <a:buFont typeface="Arial" panose="020B0604020202020204" pitchFamily="34" charset="0"/>
              <a:buChar char="•"/>
            </a:pPr>
            <a:r>
              <a:rPr lang="en-US" dirty="0"/>
              <a:t>Added the BO enhancement</a:t>
            </a:r>
          </a:p>
          <a:p>
            <a:pPr marL="742950" lvl="1" indent="-285750">
              <a:buFont typeface="Arial" panose="020B0604020202020204" pitchFamily="34" charset="0"/>
              <a:buChar char="•"/>
            </a:pPr>
            <a:r>
              <a:rPr lang="en-US" dirty="0"/>
              <a:t>Determination – to calculate values before getting saved</a:t>
            </a:r>
          </a:p>
          <a:p>
            <a:pPr marL="742950" lvl="1" indent="-285750">
              <a:buFont typeface="Arial" panose="020B0604020202020204" pitchFamily="34" charset="0"/>
              <a:buChar char="•"/>
            </a:pPr>
            <a:r>
              <a:rPr lang="en-US" dirty="0"/>
              <a:t>Validation – to check and validate data</a:t>
            </a:r>
          </a:p>
          <a:p>
            <a:pPr marL="742950" lvl="1" indent="-285750">
              <a:buFont typeface="Arial" panose="020B0604020202020204" pitchFamily="34" charset="0"/>
              <a:buChar char="•"/>
            </a:pPr>
            <a:r>
              <a:rPr lang="en-US" dirty="0"/>
              <a:t>Action – to connect to a custom code with action</a:t>
            </a:r>
          </a:p>
          <a:p>
            <a:pPr marL="285750" indent="-285750">
              <a:buFont typeface="Arial" panose="020B0604020202020204" pitchFamily="34" charset="0"/>
              <a:buChar char="•"/>
            </a:pPr>
            <a:r>
              <a:rPr lang="en-US" dirty="0"/>
              <a:t>@</a:t>
            </a:r>
            <a:r>
              <a:rPr lang="en-US" dirty="0" err="1"/>
              <a:t>UI.lineitem</a:t>
            </a:r>
            <a:r>
              <a:rPr lang="en-US" dirty="0"/>
              <a:t> ; type : #FOR_ACTION</a:t>
            </a:r>
          </a:p>
          <a:p>
            <a:pPr marL="285750" indent="-285750">
              <a:buFont typeface="Arial" panose="020B0604020202020204" pitchFamily="34" charset="0"/>
              <a:buChar char="•"/>
            </a:pPr>
            <a:r>
              <a:rPr lang="en-US" dirty="0"/>
              <a:t>Created a List Report Fiori Application to test the functionality</a:t>
            </a:r>
          </a:p>
        </p:txBody>
      </p:sp>
    </p:spTree>
    <p:extLst>
      <p:ext uri="{BB962C8B-B14F-4D97-AF65-F5344CB8AC3E}">
        <p14:creationId xmlns:p14="http://schemas.microsoft.com/office/powerpoint/2010/main" val="211539119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5950</TotalTime>
  <Words>1263</Words>
  <Application>Microsoft Office PowerPoint</Application>
  <PresentationFormat>Widescreen</PresentationFormat>
  <Paragraphs>201</Paragraphs>
  <Slides>32</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Arial</vt:lpstr>
      <vt:lpstr>Arial Narrow</vt:lpstr>
      <vt:lpstr>Arial Unicode MS</vt:lpstr>
      <vt:lpstr>Calibri</vt:lpstr>
      <vt:lpstr>Calibri Light</vt:lpstr>
      <vt:lpstr>Candara</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544</cp:revision>
  <dcterms:created xsi:type="dcterms:W3CDTF">2016-07-10T03:33:26Z</dcterms:created>
  <dcterms:modified xsi:type="dcterms:W3CDTF">2021-05-12T08:19:51Z</dcterms:modified>
</cp:coreProperties>
</file>